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9" r:id="rId4"/>
    <p:sldId id="260" r:id="rId5"/>
    <p:sldId id="261" r:id="rId6"/>
    <p:sldId id="267" r:id="rId7"/>
    <p:sldId id="268" r:id="rId8"/>
    <p:sldId id="275" r:id="rId9"/>
    <p:sldId id="276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D3BE7-2CAD-489E-83BB-F105BD43E4D6}" type="datetimeFigureOut">
              <a:rPr lang="en-US" smtClean="0"/>
              <a:t>6/6/2013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99BB1-902B-499F-98E7-A83E9BCA1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83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99BB1-902B-499F-98E7-A83E9BCA171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0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F2BC7-1280-45F5-9335-F1856DD633A3}" type="datetimeFigureOut">
              <a:rPr lang="en-US" smtClean="0"/>
              <a:pPr/>
              <a:t>6/6/2013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EC146-7E48-4E80-8417-90E3278095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3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14400"/>
            <a:ext cx="8229600" cy="5943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scene3d>
            <a:camera prst="perspectiveFront"/>
            <a:lightRig rig="threePt" dir="t"/>
          </a:scene3d>
        </p:spPr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সবাইকে  স্বাগতম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/>
              <a:t>একক পরিবার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9700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600200"/>
            <a:ext cx="4041775" cy="40386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s-IN" dirty="0"/>
              <a:t> </a:t>
            </a:r>
            <a:r>
              <a:rPr lang="bn-BD" dirty="0" smtClean="0"/>
              <a:t>    </a:t>
            </a:r>
            <a:r>
              <a:rPr lang="as-IN" dirty="0" smtClean="0"/>
              <a:t>স্বামী- </a:t>
            </a:r>
            <a:r>
              <a:rPr lang="as-IN" dirty="0"/>
              <a:t>স্ত্রী ও সন্তানদি নিয়ে </a:t>
            </a:r>
            <a:r>
              <a:rPr lang="bn-BD" dirty="0" smtClean="0"/>
              <a:t>   </a:t>
            </a:r>
            <a:r>
              <a:rPr lang="as-IN" dirty="0" smtClean="0"/>
              <a:t>একক </a:t>
            </a:r>
            <a:r>
              <a:rPr lang="as-IN" dirty="0"/>
              <a:t>পরিবার গঠিত হয়।</a:t>
            </a:r>
            <a:endParaRPr lang="en-US" dirty="0"/>
          </a:p>
        </p:txBody>
      </p:sp>
      <p:sp>
        <p:nvSpPr>
          <p:cNvPr id="8" name="Sun 7"/>
          <p:cNvSpPr/>
          <p:nvPr/>
        </p:nvSpPr>
        <p:spPr>
          <a:xfrm>
            <a:off x="4901045" y="1582882"/>
            <a:ext cx="381000" cy="3810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47800"/>
            <a:ext cx="3886200" cy="4190999"/>
          </a:xfrm>
        </p:spPr>
      </p:pic>
    </p:spTree>
    <p:extLst>
      <p:ext uri="{BB962C8B-B14F-4D97-AF65-F5344CB8AC3E}">
        <p14:creationId xmlns:p14="http://schemas.microsoft.com/office/powerpoint/2010/main" val="206365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যৌথ পরিবার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524001"/>
            <a:ext cx="4270375" cy="4038599"/>
          </a:xfrm>
          <a:solidFill>
            <a:srgbClr val="FFFF00"/>
          </a:solidFill>
        </p:spPr>
        <p:txBody>
          <a:bodyPr/>
          <a:lstStyle/>
          <a:p>
            <a:r>
              <a:rPr lang="as-IN" dirty="0">
                <a:latin typeface="SolaimanLipi" pitchFamily="65" charset="0"/>
                <a:cs typeface="SolaimanLipi" pitchFamily="65" charset="0"/>
              </a:rPr>
              <a:t> যে পরিবার  মা, বাবা,ভাই, বোন, স্ত্রী ও সন্তানদের নিয়ে </a:t>
            </a:r>
            <a:r>
              <a:rPr lang="as-IN" dirty="0" smtClean="0">
                <a:latin typeface="SolaimanLipi" pitchFamily="65" charset="0"/>
                <a:cs typeface="SolaimanLipi" pitchFamily="65" charset="0"/>
              </a:rPr>
              <a:t>একত্রে  </a:t>
            </a:r>
            <a:r>
              <a:rPr lang="as-IN" dirty="0">
                <a:latin typeface="SolaimanLipi" pitchFamily="65" charset="0"/>
                <a:cs typeface="SolaimanLipi" pitchFamily="65" charset="0"/>
              </a:rPr>
              <a:t>বসবাস করে তাকে যৌথ পরিবার বলে।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0"/>
            <a:ext cx="39624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490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দলীয় কাজ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982" y="1357612"/>
            <a:ext cx="7876309" cy="54102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2400" dirty="0" smtClean="0"/>
              <a:t>    </a:t>
            </a: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নিচের ছবিগুলো থেকে পরিবারের তালিকা তৈরি কর।</a:t>
            </a:r>
            <a:endParaRPr lang="en-US" sz="24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137" y="1863970"/>
            <a:ext cx="2895600" cy="23270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4323283"/>
            <a:ext cx="2819400" cy="239457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137" y="4323284"/>
            <a:ext cx="2895600" cy="24093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75693"/>
            <a:ext cx="2819400" cy="231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7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মূল্যায়ন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99418"/>
            <a:ext cx="8229600" cy="4525963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2400" dirty="0" smtClean="0"/>
              <a:t>     	</a:t>
            </a:r>
          </a:p>
          <a:p>
            <a:pPr marL="0" indent="0">
              <a:buNone/>
            </a:pPr>
            <a:r>
              <a:rPr lang="bn-BD" sz="2400" dirty="0"/>
              <a:t>	</a:t>
            </a:r>
            <a:r>
              <a:rPr lang="bn-BD" sz="2400" dirty="0" smtClean="0"/>
              <a:t>  </a:t>
            </a: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পরিবার কি ?</a:t>
            </a:r>
          </a:p>
          <a:p>
            <a:pPr marL="0" indent="0">
              <a:buNone/>
            </a:pPr>
            <a:endParaRPr lang="bn-BD" sz="2400" dirty="0" smtClean="0">
              <a:latin typeface="SolaimanLipi" pitchFamily="65" charset="0"/>
              <a:cs typeface="SolaimanLipi" pitchFamily="65" charset="0"/>
            </a:endParaRPr>
          </a:p>
          <a:p>
            <a:pPr marL="0" indent="0">
              <a:buNone/>
            </a:pP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  	 পরিবার কত প্রকার ও কি কি ?</a:t>
            </a:r>
          </a:p>
          <a:p>
            <a:pPr marL="0" indent="0">
              <a:buNone/>
            </a:pPr>
            <a:endParaRPr lang="bn-BD" sz="2400" dirty="0" smtClean="0">
              <a:latin typeface="SolaimanLipi" pitchFamily="65" charset="0"/>
              <a:cs typeface="SolaimanLipi" pitchFamily="65" charset="0"/>
            </a:endParaRPr>
          </a:p>
          <a:p>
            <a:pPr marL="0" indent="0">
              <a:buNone/>
            </a:pP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  	 একক পরিবার ও যৌথ পরিবার কাকে বলে   ?          </a:t>
            </a:r>
            <a:r>
              <a:rPr lang="bn-BD" sz="2400" dirty="0" smtClean="0"/>
              <a:t>                                 </a:t>
            </a:r>
            <a:endParaRPr lang="en-US" sz="2400" dirty="0"/>
          </a:p>
        </p:txBody>
      </p:sp>
      <p:sp>
        <p:nvSpPr>
          <p:cNvPr id="5" name="Right Arrow 4"/>
          <p:cNvSpPr/>
          <p:nvPr/>
        </p:nvSpPr>
        <p:spPr>
          <a:xfrm>
            <a:off x="788071" y="1981200"/>
            <a:ext cx="685800" cy="4572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733927" y="2819400"/>
            <a:ext cx="6858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723901" y="3733800"/>
            <a:ext cx="685800" cy="4572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1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বাড়ির কাজ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dirty="0" smtClean="0"/>
              <a:t>      </a:t>
            </a: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তোমার প্রতিবেশি পাঁচটি পরিবারের     তালিকা তৈরি করে নিয়ে আসবে।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685800" y="1402772"/>
            <a:ext cx="762000" cy="65462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3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সবাইকে ধন্যবাদ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45" y="1600200"/>
            <a:ext cx="8915400" cy="5257800"/>
          </a:xfrm>
        </p:spPr>
      </p:pic>
    </p:spTree>
    <p:extLst>
      <p:ext uri="{BB962C8B-B14F-4D97-AF65-F5344CB8AC3E}">
        <p14:creationId xmlns:p14="http://schemas.microsoft.com/office/powerpoint/2010/main" val="396139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8229600" cy="45259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মোছাঃ রুনা লায়লা</a:t>
            </a:r>
          </a:p>
          <a:p>
            <a:pPr marL="0" indent="0" algn="ctr">
              <a:buNone/>
            </a:pP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সহকারী শিক্ষিকা(কম্পিঃ)</a:t>
            </a:r>
          </a:p>
          <a:p>
            <a:pPr marL="0" indent="0" algn="ctr">
              <a:buNone/>
            </a:pP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নান্দিয়ার পাড়া রাহমানিয়া আলিম মাদ্রাসা ধুনট,বগুড়া।</a:t>
            </a:r>
          </a:p>
          <a:p>
            <a:pPr marL="0" indent="0" algn="ctr">
              <a:buNone/>
            </a:pP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শ্রেণীঃ সপ্তম</a:t>
            </a:r>
          </a:p>
          <a:p>
            <a:pPr marL="0" indent="0" algn="ctr">
              <a:buNone/>
            </a:pP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বিষয়ঃসামাজিক বিজ্ঞান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1500" y="304800"/>
            <a:ext cx="8229600" cy="914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52255" y="152400"/>
            <a:ext cx="4343400" cy="1295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পরিচিতি</a:t>
            </a:r>
            <a:endParaRPr lang="en-US" sz="44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নিচের ছবিটি দেখ এবং বলো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6200" y="981035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endParaRPr lang="bn-BD" sz="28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33400" y="5654786"/>
            <a:ext cx="1576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 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5137666"/>
            <a:ext cx="1333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524000"/>
            <a:ext cx="7441223" cy="480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পাঠ শিরোনাম</a:t>
            </a:r>
            <a:r>
              <a:rPr lang="bn-BD" sz="3200" dirty="0" smtClean="0"/>
              <a:t/>
            </a:r>
            <a:br>
              <a:rPr lang="bn-BD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ctr">
              <a:buNone/>
            </a:pPr>
            <a:r>
              <a:rPr lang="bn-BD" dirty="0" smtClean="0">
                <a:latin typeface="SolaimanLipi" pitchFamily="65" charset="0"/>
                <a:cs typeface="SolaimanLipi" pitchFamily="65" charset="0"/>
              </a:rPr>
              <a:t>পরিবার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5486400" y="1399309"/>
            <a:ext cx="838200" cy="762000"/>
          </a:xfrm>
          <a:prstGeom prst="star5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2819400" y="1420091"/>
            <a:ext cx="838200" cy="762000"/>
          </a:xfrm>
          <a:prstGeom prst="star5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9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91" y="304800"/>
            <a:ext cx="8181109" cy="1143000"/>
          </a:xfrm>
          <a:solidFill>
            <a:schemeClr val="accent2">
              <a:lumMod val="60000"/>
              <a:lumOff val="4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শিখন ফল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2800" dirty="0" smtClean="0"/>
              <a:t>        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পরিবার কাকে বলে তা বলতে পারবে</a:t>
            </a:r>
          </a:p>
          <a:p>
            <a:pPr marL="0" indent="0">
              <a:buNone/>
            </a:pPr>
            <a:endParaRPr lang="bn-BD" sz="2800" dirty="0"/>
          </a:p>
          <a:p>
            <a:pPr marL="0" indent="0">
              <a:buNone/>
            </a:pPr>
            <a:r>
              <a:rPr lang="bn-BD" sz="2800" dirty="0" smtClean="0"/>
              <a:t>        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পরিবার কত প্রকার ও কি </a:t>
            </a:r>
            <a:r>
              <a:rPr lang="bn-BD" sz="2800" dirty="0">
                <a:latin typeface="SolaimanLipi" pitchFamily="65" charset="0"/>
                <a:cs typeface="SolaimanLipi" pitchFamily="65" charset="0"/>
              </a:rPr>
              <a:t>কি তা বলতে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পারবে</a:t>
            </a:r>
          </a:p>
          <a:p>
            <a:pPr marL="0" indent="0">
              <a:buNone/>
            </a:pPr>
            <a:endParaRPr lang="bn-BD" sz="2800" dirty="0" smtClean="0"/>
          </a:p>
          <a:p>
            <a:pPr marL="0" indent="0">
              <a:buNone/>
            </a:pPr>
            <a:r>
              <a:rPr lang="bn-BD" sz="2800" dirty="0" smtClean="0"/>
              <a:t>        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যৌথ পরিবার ও একক </a:t>
            </a:r>
            <a:r>
              <a:rPr lang="bn-BD" sz="2800" dirty="0">
                <a:latin typeface="SolaimanLipi" pitchFamily="65" charset="0"/>
                <a:cs typeface="SolaimanLipi" pitchFamily="65" charset="0"/>
              </a:rPr>
              <a:t>পরিবার কাকে বলে তা </a:t>
            </a:r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   বলতে পারবে</a:t>
            </a:r>
          </a:p>
          <a:p>
            <a:pPr marL="0" indent="0">
              <a:buNone/>
            </a:pPr>
            <a:endParaRPr lang="bn-BD" sz="2800" dirty="0" smtClean="0"/>
          </a:p>
          <a:p>
            <a:pPr marL="0" indent="0">
              <a:buNone/>
            </a:pPr>
            <a:endParaRPr lang="bn-BD" sz="2800" dirty="0"/>
          </a:p>
          <a:p>
            <a:pPr marL="0" indent="0">
              <a:buNone/>
            </a:pPr>
            <a:endParaRPr lang="bn-BD" sz="2800" dirty="0" smtClean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9" name="5-Point Star 8"/>
          <p:cNvSpPr/>
          <p:nvPr/>
        </p:nvSpPr>
        <p:spPr>
          <a:xfrm>
            <a:off x="1094509" y="1652154"/>
            <a:ext cx="533400" cy="40524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1094509" y="2531918"/>
            <a:ext cx="495300" cy="533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1066800" y="3505200"/>
            <a:ext cx="495300" cy="533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9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1544520"/>
            <a:ext cx="4041775" cy="4602163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</a:t>
            </a:r>
            <a:r>
              <a:rPr lang="as-IN" dirty="0" smtClean="0">
                <a:latin typeface="SolaimanLipi" pitchFamily="65" charset="0"/>
                <a:cs typeface="SolaimanLipi" pitchFamily="65" charset="0"/>
              </a:rPr>
              <a:t>পরিবার </a:t>
            </a:r>
            <a:r>
              <a:rPr lang="as-IN" dirty="0">
                <a:latin typeface="SolaimanLipi" pitchFamily="65" charset="0"/>
                <a:cs typeface="SolaimanLipi" pitchFamily="65" charset="0"/>
              </a:rPr>
              <a:t>সর্বাপেক্ষা আদিম সামাজিক প্রতিষ্ঠান ।পরিবার  বলতে আমরা বুঝি আইনগত ভাবে  যখন একজন পুরুষ ও একজন মহিলা যৌথভাবে বসবাস করার অধিকার লাভ করে, তখনই পরিবার গঠিত হয়। সেখানে সন্তান-সন্ততি থাকতেও পারে, আবার নাও থাকতে পারে।</a:t>
            </a: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524000"/>
            <a:ext cx="4191000" cy="4572000"/>
          </a:xfrm>
        </p:spPr>
      </p:pic>
      <p:sp>
        <p:nvSpPr>
          <p:cNvPr id="3" name="Sun 2"/>
          <p:cNvSpPr/>
          <p:nvPr/>
        </p:nvSpPr>
        <p:spPr>
          <a:xfrm>
            <a:off x="4829901" y="1532802"/>
            <a:ext cx="468923" cy="381000"/>
          </a:xfrm>
          <a:prstGeom prst="sun">
            <a:avLst>
              <a:gd name="adj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পাঠ উপস্থাপন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06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>
                <a:latin typeface="SolaimanLipi" pitchFamily="65" charset="0"/>
                <a:cs typeface="SolaimanLipi" pitchFamily="65" charset="0"/>
              </a:rPr>
              <a:t>পরিবারের প্রকারভেদ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184" y="1600200"/>
            <a:ext cx="8153400" cy="452596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2400" dirty="0" smtClean="0"/>
              <a:t> পরিবারকে নানাভাবে শ্রেণীবিভাগ করা হয়েছে। যেমন- </a:t>
            </a:r>
          </a:p>
          <a:p>
            <a:pPr marL="0" indent="0">
              <a:buNone/>
            </a:pPr>
            <a:r>
              <a:rPr lang="bn-BD" sz="2400" dirty="0" smtClean="0"/>
              <a:t> </a:t>
            </a:r>
            <a:r>
              <a:rPr lang="en-US" sz="2400" dirty="0" smtClean="0"/>
              <a:t>       </a:t>
            </a:r>
            <a:r>
              <a:rPr lang="bn-BD" sz="2400" dirty="0" smtClean="0"/>
              <a:t>স্ত্রী সংখ্যার ভিত্তিতে পরিবারকে দু ভাগে ভাগ করা যায়ঃ</a:t>
            </a:r>
          </a:p>
          <a:p>
            <a:pPr marL="0" indent="0">
              <a:buNone/>
            </a:pPr>
            <a:r>
              <a:rPr lang="bn-BD" sz="2400" dirty="0" smtClean="0"/>
              <a:t>                                       (খ) বহুপত্নিক পরিবার।</a:t>
            </a:r>
          </a:p>
        </p:txBody>
      </p:sp>
      <p:sp>
        <p:nvSpPr>
          <p:cNvPr id="6" name="7-Point Star 5"/>
          <p:cNvSpPr/>
          <p:nvPr/>
        </p:nvSpPr>
        <p:spPr>
          <a:xfrm>
            <a:off x="7162800" y="446809"/>
            <a:ext cx="609600" cy="533400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7-Point Star 6"/>
          <p:cNvSpPr/>
          <p:nvPr/>
        </p:nvSpPr>
        <p:spPr>
          <a:xfrm>
            <a:off x="1291932" y="446809"/>
            <a:ext cx="602673" cy="533400"/>
          </a:xfrm>
          <a:prstGeom prst="star7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n 9"/>
          <p:cNvSpPr/>
          <p:nvPr/>
        </p:nvSpPr>
        <p:spPr>
          <a:xfrm>
            <a:off x="597475" y="1981200"/>
            <a:ext cx="529932" cy="6096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048000"/>
            <a:ext cx="2667000" cy="2819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932" y="2590800"/>
            <a:ext cx="2978731" cy="2812474"/>
          </a:xfrm>
          <a:prstGeom prst="rect">
            <a:avLst/>
          </a:prstGeom>
        </p:spPr>
      </p:pic>
      <p:sp>
        <p:nvSpPr>
          <p:cNvPr id="15" name="Content Placeholder 2"/>
          <p:cNvSpPr txBox="1">
            <a:spLocks/>
          </p:cNvSpPr>
          <p:nvPr/>
        </p:nvSpPr>
        <p:spPr>
          <a:xfrm>
            <a:off x="597475" y="1600199"/>
            <a:ext cx="8194964" cy="45259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          </a:t>
            </a:r>
            <a:r>
              <a:rPr lang="bn-BD" sz="2400" dirty="0" smtClean="0"/>
              <a:t> </a:t>
            </a: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পরিবারকে নানাভাবে শ্রেণীবিভাগ করা হয়েছে। যেমন- </a:t>
            </a:r>
          </a:p>
          <a:p>
            <a:pPr marL="0" indent="0">
              <a:buFont typeface="Arial" pitchFamily="34" charset="0"/>
              <a:buNone/>
            </a:pP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2400" dirty="0" smtClean="0">
                <a:latin typeface="SolaimanLipi" pitchFamily="65" charset="0"/>
                <a:cs typeface="SolaimanLipi" pitchFamily="65" charset="0"/>
              </a:rPr>
              <a:t>       </a:t>
            </a: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স্ত্রী সংখ্যার ভিত্তিতে পরিবারকে দু ভাগে ভাগ করা যায়ঃ</a:t>
            </a:r>
          </a:p>
          <a:p>
            <a:pPr marL="0" indent="0">
              <a:buFont typeface="Arial" pitchFamily="34" charset="0"/>
              <a:buNone/>
            </a:pP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                                        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800" y="2567354"/>
            <a:ext cx="2834993" cy="24384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27407" y="5257800"/>
            <a:ext cx="2369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SolaimanLipi" pitchFamily="65" charset="0"/>
                <a:cs typeface="SolaimanLipi" pitchFamily="65" charset="0"/>
              </a:rPr>
              <a:t>একপত্নিক পরিবার 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436" y="2590800"/>
            <a:ext cx="3276600" cy="24384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4847357" y="5278582"/>
            <a:ext cx="26202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s-IN" dirty="0">
                <a:latin typeface="SolaimanLipi" pitchFamily="65" charset="0"/>
                <a:cs typeface="SolaimanLipi" pitchFamily="65" charset="0"/>
              </a:rPr>
              <a:t>বহুপত্নিক </a:t>
            </a:r>
            <a:r>
              <a:rPr lang="as-IN" dirty="0" smtClean="0">
                <a:latin typeface="SolaimanLipi" pitchFamily="65" charset="0"/>
                <a:cs typeface="SolaimanLipi" pitchFamily="65" charset="0"/>
              </a:rPr>
              <a:t>পরিবার</a:t>
            </a:r>
            <a:endParaRPr lang="as-IN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4" name="Sun 3"/>
          <p:cNvSpPr/>
          <p:nvPr/>
        </p:nvSpPr>
        <p:spPr>
          <a:xfrm>
            <a:off x="836226" y="1597260"/>
            <a:ext cx="560116" cy="533401"/>
          </a:xfrm>
          <a:prstGeom prst="su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7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17" grpId="0"/>
      <p:bldP spid="19" grpId="0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as-IN" dirty="0"/>
              <a:t> </a:t>
            </a:r>
            <a:r>
              <a:rPr lang="as-IN" sz="2700" dirty="0">
                <a:latin typeface="SolaimanLipi" pitchFamily="65" charset="0"/>
                <a:cs typeface="SolaimanLipi" pitchFamily="65" charset="0"/>
              </a:rPr>
              <a:t>অভিভাবকত্বের মাপকাঠি অনুযায়ী পরিবারকে দু ভাগে </a:t>
            </a:r>
            <a:r>
              <a:rPr lang="as-IN" sz="2700" dirty="0" smtClean="0">
                <a:latin typeface="SolaimanLipi" pitchFamily="65" charset="0"/>
                <a:cs typeface="SolaimanLipi" pitchFamily="65" charset="0"/>
              </a:rPr>
              <a:t>ভাগ </a:t>
            </a:r>
            <a:r>
              <a:rPr lang="as-IN" sz="2700" dirty="0">
                <a:latin typeface="SolaimanLipi" pitchFamily="65" charset="0"/>
                <a:cs typeface="SolaimanLipi" pitchFamily="65" charset="0"/>
              </a:rPr>
              <a:t>করা </a:t>
            </a:r>
            <a:r>
              <a:rPr lang="as-IN" sz="2700" dirty="0" smtClean="0">
                <a:latin typeface="SolaimanLipi" pitchFamily="65" charset="0"/>
                <a:cs typeface="SolaimanLipi" pitchFamily="65" charset="0"/>
              </a:rPr>
              <a:t>যায়ঃ</a:t>
            </a:r>
            <a:endParaRPr lang="en-US" sz="27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5" name="Sun 4"/>
          <p:cNvSpPr/>
          <p:nvPr/>
        </p:nvSpPr>
        <p:spPr>
          <a:xfrm>
            <a:off x="381000" y="675409"/>
            <a:ext cx="685800" cy="68580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230582"/>
            <a:ext cx="3596986" cy="304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2209800"/>
            <a:ext cx="4038600" cy="304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14400" y="5562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SolaimanLipi" pitchFamily="65" charset="0"/>
                <a:cs typeface="SolaimanLipi" pitchFamily="65" charset="0"/>
              </a:rPr>
              <a:t>মাতৃ প্রধান পরিবার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400" y="554181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SolaimanLipi" pitchFamily="65" charset="0"/>
                <a:cs typeface="SolaimanLipi" pitchFamily="65" charset="0"/>
              </a:rPr>
              <a:t>পিতৃ প্রধান পরিবার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45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as-IN" dirty="0"/>
              <a:t> </a:t>
            </a:r>
            <a:r>
              <a:rPr lang="as-IN" sz="2700" dirty="0"/>
              <a:t>আধুনিক পরিবারকে দু ভাগে ভাগ করা যায়ঃ</a:t>
            </a:r>
            <a:br>
              <a:rPr lang="as-IN" sz="2700" dirty="0"/>
            </a:br>
            <a:r>
              <a:rPr lang="as-IN" sz="2700" dirty="0"/>
              <a:t>            </a:t>
            </a:r>
            <a:endParaRPr lang="en-US" sz="2700" dirty="0"/>
          </a:p>
        </p:txBody>
      </p:sp>
      <p:sp>
        <p:nvSpPr>
          <p:cNvPr id="3" name="Sun 2"/>
          <p:cNvSpPr/>
          <p:nvPr/>
        </p:nvSpPr>
        <p:spPr>
          <a:xfrm>
            <a:off x="1111827" y="381000"/>
            <a:ext cx="685800" cy="685800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23646"/>
            <a:ext cx="3218185" cy="34817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23646"/>
            <a:ext cx="3810000" cy="348175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95400" y="5257800"/>
            <a:ext cx="2362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একক পরিবার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953000" y="5257800"/>
            <a:ext cx="2362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যৌথ পরিবার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4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245</Words>
  <Application>Microsoft Office PowerPoint</Application>
  <PresentationFormat>On-screen Show (4:3)</PresentationFormat>
  <Paragraphs>54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সবাইকে  স্বাগতম</vt:lpstr>
      <vt:lpstr>PowerPoint Presentation</vt:lpstr>
      <vt:lpstr>নিচের ছবিটি দেখ এবং বলো</vt:lpstr>
      <vt:lpstr>পাঠ শিরোনাম </vt:lpstr>
      <vt:lpstr>শিখন ফল</vt:lpstr>
      <vt:lpstr>পাঠ উপস্থাপন</vt:lpstr>
      <vt:lpstr>পরিবারের প্রকারভেদ</vt:lpstr>
      <vt:lpstr> অভিভাবকত্বের মাপকাঠি অনুযায়ী পরিবারকে দু ভাগে ভাগ করা যায়ঃ</vt:lpstr>
      <vt:lpstr> আধুনিক পরিবারকে দু ভাগে ভাগ করা যায়ঃ             </vt:lpstr>
      <vt:lpstr>একক পরিবার </vt:lpstr>
      <vt:lpstr>যৌথ পরিবার</vt:lpstr>
      <vt:lpstr>দলীয় কাজ</vt:lpstr>
      <vt:lpstr>মূল্যায়ন</vt:lpstr>
      <vt:lpstr>বাড়ির কাজ</vt:lpstr>
      <vt:lpstr>সবাইকে 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¯^vMZg </dc:title>
  <dc:creator>acer</dc:creator>
  <cp:lastModifiedBy>TSS</cp:lastModifiedBy>
  <cp:revision>203</cp:revision>
  <dcterms:created xsi:type="dcterms:W3CDTF">2013-05-19T09:13:13Z</dcterms:created>
  <dcterms:modified xsi:type="dcterms:W3CDTF">2013-06-06T10:30:03Z</dcterms:modified>
</cp:coreProperties>
</file>